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19" r:id="rId2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2F5597"/>
    <a:srgbClr val="1D3A8F"/>
    <a:srgbClr val="FCC460"/>
    <a:srgbClr val="FDD691"/>
    <a:srgbClr val="D38903"/>
    <a:srgbClr val="C24A14"/>
    <a:srgbClr val="BF6B17"/>
    <a:srgbClr val="C55A11"/>
    <a:srgbClr val="9A4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801DFAB6-9160-4EAB-B209-9768516B8601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A275694C-FF2D-41C7-91C3-5687EA3BBFF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1247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097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205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329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165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050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150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882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257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239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243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925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A74F9-3554-4218-A83F-2250E2B57ED4}" type="datetimeFigureOut">
              <a:rPr lang="ko-KR" altLang="en-US" smtClean="0"/>
              <a:t>2026-09-30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1122-C6DE-4990-932A-26C61B96ADE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985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순서도: 대체 처리 12"/>
          <p:cNvSpPr/>
          <p:nvPr/>
        </p:nvSpPr>
        <p:spPr>
          <a:xfrm>
            <a:off x="224443" y="141136"/>
            <a:ext cx="9518073" cy="5933858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686853" y="1514474"/>
            <a:ext cx="8653549" cy="4247572"/>
          </a:xfrm>
          <a:prstGeom prst="rect">
            <a:avLst/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682107" y="5048600"/>
            <a:ext cx="8653549" cy="548408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390746" y="5138234"/>
            <a:ext cx="117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10000"/>
                  </a:schemeClr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문의전화</a:t>
            </a:r>
            <a:r>
              <a:rPr lang="ko-KR" altLang="en-US" sz="2000" dirty="0">
                <a:solidFill>
                  <a:srgbClr val="00206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33993" y="5133394"/>
            <a:ext cx="1819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031-560-1581</a:t>
            </a:r>
            <a:r>
              <a:rPr lang="ko-KR" altLang="en-US" sz="2000" dirty="0">
                <a:solidFill>
                  <a:srgbClr val="00206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07999" y="364048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00FF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2026. 10. 1.(</a:t>
            </a:r>
            <a:r>
              <a:rPr lang="ko-KR" altLang="en-US" sz="2400" b="1" dirty="0">
                <a:solidFill>
                  <a:srgbClr val="0000FF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목</a:t>
            </a:r>
            <a:r>
              <a:rPr lang="en-US" altLang="ko-KR" sz="2400" b="1" dirty="0">
                <a:solidFill>
                  <a:srgbClr val="0000FF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)~</a:t>
            </a:r>
            <a:endParaRPr lang="ko-KR" altLang="en-US" sz="2400" b="1" dirty="0">
              <a:solidFill>
                <a:srgbClr val="0000FF"/>
              </a:solidFill>
              <a:latin typeface="강원교육모두 Bold" panose="02020603020101020101" pitchFamily="18" charset="-127"/>
              <a:ea typeface="강원교육모두 Bold" panose="02020603020101020101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801" y="583844"/>
            <a:ext cx="93314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00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수동센터</a:t>
            </a:r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</a:t>
            </a:r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시니어건강체조 강좌 </a:t>
            </a:r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변경</a:t>
            </a:r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 </a:t>
            </a:r>
            <a:r>
              <a:rPr lang="ko-KR" altLang="en-US" sz="4400" dirty="0">
                <a:ln w="15875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강원교육튼튼" panose="02020603020101020101" pitchFamily="18" charset="-127"/>
                <a:ea typeface="강원교육튼튼" panose="02020603020101020101" pitchFamily="18" charset="-127"/>
              </a:rPr>
              <a:t>안내</a:t>
            </a: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98" y="5184604"/>
            <a:ext cx="311422" cy="311422"/>
          </a:xfrm>
          <a:prstGeom prst="rect">
            <a:avLst/>
          </a:prstGeom>
        </p:spPr>
      </p:pic>
      <p:sp>
        <p:nvSpPr>
          <p:cNvPr id="39" name="모서리가 둥근 직사각형 38"/>
          <p:cNvSpPr/>
          <p:nvPr/>
        </p:nvSpPr>
        <p:spPr>
          <a:xfrm>
            <a:off x="1014151" y="3720494"/>
            <a:ext cx="1098467" cy="3660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시  행  일</a:t>
            </a:r>
          </a:p>
        </p:txBody>
      </p:sp>
      <p:cxnSp>
        <p:nvCxnSpPr>
          <p:cNvPr id="45" name="직선 연결선 44"/>
          <p:cNvCxnSpPr/>
          <p:nvPr/>
        </p:nvCxnSpPr>
        <p:spPr>
          <a:xfrm flipV="1">
            <a:off x="1014151" y="4112912"/>
            <a:ext cx="7938655" cy="4535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그림 40">
            <a:extLst>
              <a:ext uri="{FF2B5EF4-FFF2-40B4-BE49-F238E27FC236}">
                <a16:creationId xmlns:a16="http://schemas.microsoft.com/office/drawing/2014/main" id="{1C850D40-5D0C-4E3E-8002-795F46645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814" y="6109830"/>
            <a:ext cx="1818305" cy="558815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BE1AFE4F-F799-4545-A1EA-E28614F00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0" y="6194058"/>
            <a:ext cx="1818305" cy="365923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C1F8E256-F0EF-43D9-BA80-31A59E0C1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6576915"/>
            <a:ext cx="9906000" cy="291700"/>
          </a:xfrm>
          <a:prstGeom prst="rect">
            <a:avLst/>
          </a:prstGeom>
          <a:solidFill>
            <a:srgbClr val="1D3A8F"/>
          </a:solidFill>
        </p:spPr>
      </p:pic>
      <p:sp>
        <p:nvSpPr>
          <p:cNvPr id="48" name="모서리가 둥근 직사각형 41">
            <a:extLst>
              <a:ext uri="{FF2B5EF4-FFF2-40B4-BE49-F238E27FC236}">
                <a16:creationId xmlns:a16="http://schemas.microsoft.com/office/drawing/2014/main" id="{ACD628F2-8F14-4676-8992-E2657B2AAA22}"/>
              </a:ext>
            </a:extLst>
          </p:cNvPr>
          <p:cNvSpPr/>
          <p:nvPr/>
        </p:nvSpPr>
        <p:spPr>
          <a:xfrm>
            <a:off x="1877984" y="1827239"/>
            <a:ext cx="1853738" cy="571273"/>
          </a:xfrm>
          <a:prstGeom prst="round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bg1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변경 전</a:t>
            </a:r>
            <a:endParaRPr lang="ko-KR" altLang="en-US" sz="2000" b="1" dirty="0">
              <a:solidFill>
                <a:schemeClr val="bg1"/>
              </a:solidFill>
              <a:latin typeface="강원교육모두 Bold" panose="02020603020101020101" pitchFamily="18" charset="-127"/>
              <a:ea typeface="강원교육모두 Bold" panose="02020603020101020101" pitchFamily="18" charset="-127"/>
            </a:endParaRPr>
          </a:p>
        </p:txBody>
      </p:sp>
      <p:sp>
        <p:nvSpPr>
          <p:cNvPr id="49" name="모서리가 둥근 직사각형 33">
            <a:extLst>
              <a:ext uri="{FF2B5EF4-FFF2-40B4-BE49-F238E27FC236}">
                <a16:creationId xmlns:a16="http://schemas.microsoft.com/office/drawing/2014/main" id="{C91418A7-3EED-47F8-8DAA-D6EF0A23F00E}"/>
              </a:ext>
            </a:extLst>
          </p:cNvPr>
          <p:cNvSpPr/>
          <p:nvPr/>
        </p:nvSpPr>
        <p:spPr>
          <a:xfrm>
            <a:off x="6204759" y="1827240"/>
            <a:ext cx="1853738" cy="571272"/>
          </a:xfrm>
          <a:prstGeom prst="round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bg1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변경 후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3C7FA01C-6ADB-4ACB-9298-A3C8FEEA243D}"/>
              </a:ext>
            </a:extLst>
          </p:cNvPr>
          <p:cNvCxnSpPr>
            <a:cxnSpLocks/>
          </p:cNvCxnSpPr>
          <p:nvPr/>
        </p:nvCxnSpPr>
        <p:spPr>
          <a:xfrm>
            <a:off x="4979760" y="2531532"/>
            <a:ext cx="0" cy="897468"/>
          </a:xfrm>
          <a:prstGeom prst="line">
            <a:avLst/>
          </a:prstGeom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C56DE27-43BF-49E9-B9F0-6020492BE118}"/>
              </a:ext>
            </a:extLst>
          </p:cNvPr>
          <p:cNvSpPr txBox="1"/>
          <p:nvPr/>
        </p:nvSpPr>
        <p:spPr>
          <a:xfrm>
            <a:off x="714511" y="2512753"/>
            <a:ext cx="4203361" cy="47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b="1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▶ 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화목 </a:t>
            </a:r>
            <a:r>
              <a:rPr lang="ko-KR" altLang="en-US" sz="2400" b="1" spc="-50" dirty="0">
                <a:solidFill>
                  <a:srgbClr val="0000FF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시니어건강체조</a:t>
            </a:r>
            <a:r>
              <a:rPr lang="en-US" altLang="ko-KR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(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조진숙</a:t>
            </a:r>
            <a:r>
              <a:rPr lang="en-US" altLang="ko-KR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) 11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시</a:t>
            </a:r>
            <a:endParaRPr lang="en-US" altLang="ko-KR" sz="2400" b="1" spc="-50" dirty="0">
              <a:latin typeface="강원교육모두 Bold" panose="02020603020101020101" pitchFamily="18" charset="-127"/>
              <a:ea typeface="강원교육모두 Bold" panose="02020603020101020101" pitchFamily="18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6F72C8-5C20-4A6C-B14C-252D9BFBCFF0}"/>
              </a:ext>
            </a:extLst>
          </p:cNvPr>
          <p:cNvSpPr txBox="1"/>
          <p:nvPr/>
        </p:nvSpPr>
        <p:spPr>
          <a:xfrm>
            <a:off x="5066588" y="2512753"/>
            <a:ext cx="4203361" cy="471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b="1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▶ 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화목 </a:t>
            </a:r>
            <a:r>
              <a:rPr lang="ko-KR" altLang="en-US" sz="2400" b="1" spc="-50" dirty="0" err="1">
                <a:solidFill>
                  <a:srgbClr val="FF0000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미스트롯댄스</a:t>
            </a:r>
            <a:r>
              <a:rPr lang="en-US" altLang="ko-KR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(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조진숙</a:t>
            </a:r>
            <a:r>
              <a:rPr lang="en-US" altLang="ko-KR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) 11</a:t>
            </a:r>
            <a:r>
              <a:rPr lang="ko-KR" altLang="en-US" sz="2400" b="1" spc="-50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시</a:t>
            </a:r>
            <a:endParaRPr lang="en-US" altLang="ko-KR" sz="2400" b="1" spc="-50" dirty="0">
              <a:latin typeface="강원교육모두 Bold" panose="02020603020101020101" pitchFamily="18" charset="-127"/>
              <a:ea typeface="강원교육모두 Bold" panose="0202060302010102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59287F-AF5A-4C61-8613-52318E90D0DF}"/>
              </a:ext>
            </a:extLst>
          </p:cNvPr>
          <p:cNvSpPr txBox="1"/>
          <p:nvPr/>
        </p:nvSpPr>
        <p:spPr>
          <a:xfrm>
            <a:off x="2212418" y="4139043"/>
            <a:ext cx="5949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중</a:t>
            </a:r>
            <a:r>
              <a:rPr lang="en-US" altLang="ko-KR" sz="2400" b="1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•</a:t>
            </a:r>
            <a:r>
              <a:rPr lang="ko-KR" altLang="en-US" sz="2400" b="1" dirty="0"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장년층 대상 이용자 유입 확대 및 프로그램 활성화</a:t>
            </a:r>
          </a:p>
        </p:txBody>
      </p:sp>
      <p:sp>
        <p:nvSpPr>
          <p:cNvPr id="21" name="모서리가 둥근 직사각형 38">
            <a:extLst>
              <a:ext uri="{FF2B5EF4-FFF2-40B4-BE49-F238E27FC236}">
                <a16:creationId xmlns:a16="http://schemas.microsoft.com/office/drawing/2014/main" id="{E47D066B-498C-4C82-AEBE-2A84ECA40878}"/>
              </a:ext>
            </a:extLst>
          </p:cNvPr>
          <p:cNvSpPr/>
          <p:nvPr/>
        </p:nvSpPr>
        <p:spPr>
          <a:xfrm>
            <a:off x="1018570" y="4219056"/>
            <a:ext cx="1098467" cy="3660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강원교육모두 Bold" panose="02020603020101020101" pitchFamily="18" charset="-127"/>
                <a:ea typeface="강원교육모두 Bold" panose="02020603020101020101" pitchFamily="18" charset="-127"/>
              </a:rPr>
              <a:t>변경사유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0413447-762C-4106-B2A8-D3A8708A027A}"/>
              </a:ext>
            </a:extLst>
          </p:cNvPr>
          <p:cNvCxnSpPr/>
          <p:nvPr/>
        </p:nvCxnSpPr>
        <p:spPr>
          <a:xfrm flipV="1">
            <a:off x="1018570" y="4611474"/>
            <a:ext cx="7938655" cy="4535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61F7472-A839-42BE-B061-C2CD14ED4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2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62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2607</TotalTime>
  <Words>49</Words>
  <Application>Microsoft Office PowerPoint</Application>
  <PresentationFormat>A4 용지(210x297mm)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강원교육모두 Bold</vt:lpstr>
      <vt:lpstr>강원교육튼튼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160</cp:revision>
  <cp:lastPrinted>2026-08-10T01:59:58Z</cp:lastPrinted>
  <dcterms:created xsi:type="dcterms:W3CDTF">2023-08-30T01:55:55Z</dcterms:created>
  <dcterms:modified xsi:type="dcterms:W3CDTF">2026-09-30T02:04:08Z</dcterms:modified>
</cp:coreProperties>
</file>